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5" r:id="rId4"/>
    <p:sldId id="259" r:id="rId5"/>
    <p:sldId id="264" r:id="rId6"/>
    <p:sldId id="258" r:id="rId7"/>
    <p:sldId id="266" r:id="rId8"/>
    <p:sldId id="260" r:id="rId9"/>
    <p:sldId id="267" r:id="rId10"/>
    <p:sldId id="268" r:id="rId11"/>
    <p:sldId id="269" r:id="rId12"/>
    <p:sldId id="270" r:id="rId13"/>
    <p:sldId id="261" r:id="rId14"/>
    <p:sldId id="271" r:id="rId15"/>
    <p:sldId id="274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>
        <p:scale>
          <a:sx n="75" d="100"/>
          <a:sy n="75" d="100"/>
        </p:scale>
        <p:origin x="-12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B4D6D-61B0-4991-9E3C-15BC03C9E2CD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FB684-AA73-4836-BE8D-77DB93B4D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26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B684-AA73-4836-BE8D-77DB93B4DA6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05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7668-63B7-4011-98E2-4D11125F50D8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0274-4683-4EB0-94BD-077DD27EA34D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28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0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7668-63B7-4011-98E2-4D11125F50D8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0274-4683-4EB0-94BD-077DD27E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42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7668-63B7-4011-98E2-4D11125F50D8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0274-4683-4EB0-94BD-077DD27E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76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7668-63B7-4011-98E2-4D11125F50D8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0274-4683-4EB0-94BD-077DD27E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17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7668-63B7-4011-98E2-4D11125F50D8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0274-4683-4EB0-94BD-077DD27E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94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7668-63B7-4011-98E2-4D11125F50D8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0274-4683-4EB0-94BD-077DD27E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75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7668-63B7-4011-98E2-4D11125F50D8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0274-4683-4EB0-94BD-077DD27E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35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7668-63B7-4011-98E2-4D11125F50D8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0274-4683-4EB0-94BD-077DD27E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88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7668-63B7-4011-98E2-4D11125F50D8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0274-4683-4EB0-94BD-077DD27E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42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7668-63B7-4011-98E2-4D11125F50D8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0274-4683-4EB0-94BD-077DD27E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87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7668-63B7-4011-98E2-4D11125F50D8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0274-4683-4EB0-94BD-077DD27E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11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7668-63B7-4011-98E2-4D11125F50D8}" type="datetimeFigureOut">
              <a:rPr lang="pt-BR" smtClean="0"/>
              <a:t>29/06/2017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0274-4683-4EB0-94BD-077DD27EA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39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homechefs.com.br/planos-da-linha-gluten-free-prom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omechefs.com.br/planos-da-linha-fit-light-promo/" TargetMode="External"/><Relationship Id="rId5" Type="http://schemas.openxmlformats.org/officeDocument/2006/relationships/hyperlink" Target="http://homechefs.com.br/planos-da-linha-vegana-promo/" TargetMode="External"/><Relationship Id="rId4" Type="http://schemas.openxmlformats.org/officeDocument/2006/relationships/hyperlink" Target="http://homechefs.com.br/planos-da-linha-pratica-promo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4" b="99830" l="0" r="100000">
                        <a14:backgroundMark x1="73243" y1="31122" x2="73243" y2="31122"/>
                        <a14:backgroundMark x1="88108" y1="81293" x2="88108" y2="8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22828">
            <a:off x="6663989" y="4327959"/>
            <a:ext cx="3325501" cy="506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174460"/>
            <a:ext cx="720079" cy="494599"/>
          </a:xfrm>
          <a:prstGeom prst="rect">
            <a:avLst/>
          </a:prstGeom>
        </p:spPr>
      </p:pic>
      <p:pic>
        <p:nvPicPr>
          <p:cNvPr id="1035" name="Picture 11" descr="http://www.pngpix.com/wp-content/uploads/2016/08/PNGPIX-COM-Food-Plate-PNG-Transparent-Im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356">
            <a:off x="-4164271" y="-153215"/>
            <a:ext cx="8191087" cy="64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118113" y="1019841"/>
            <a:ext cx="10081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900" dirty="0" smtClean="0">
                <a:solidFill>
                  <a:srgbClr val="C00000"/>
                </a:solidFill>
                <a:latin typeface="Lobster" panose="02000506000000020003" pitchFamily="2" charset="0"/>
              </a:rPr>
              <a:t>4</a:t>
            </a:r>
            <a:endParaRPr lang="pt-BR" sz="19900" dirty="0">
              <a:solidFill>
                <a:srgbClr val="C00000"/>
              </a:solidFill>
              <a:latin typeface="Lobster" panose="02000506000000020003" pitchFamily="2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557416" y="1473811"/>
            <a:ext cx="36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C00000"/>
                </a:solidFill>
                <a:latin typeface="Lobster" panose="02000506000000020003" pitchFamily="2" charset="0"/>
              </a:rPr>
              <a:t>receitas incríveis (e fáceis) para preparar em menos de </a:t>
            </a:r>
          </a:p>
          <a:p>
            <a:r>
              <a:rPr lang="pt-BR" sz="4000" dirty="0" smtClean="0">
                <a:solidFill>
                  <a:srgbClr val="C00000"/>
                </a:solidFill>
                <a:latin typeface="Lobster" panose="02000506000000020003" pitchFamily="2" charset="0"/>
              </a:rPr>
              <a:t>30 minutos</a:t>
            </a:r>
            <a:endParaRPr lang="pt-BR" sz="4000" dirty="0">
              <a:solidFill>
                <a:srgbClr val="C00000"/>
              </a:solidFill>
              <a:latin typeface="Lobst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246769"/>
            <a:ext cx="720079" cy="4945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95536" y="351820"/>
            <a:ext cx="2889448" cy="4123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256867"/>
            <a:ext cx="41764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1100" b="1" dirty="0" smtClean="0"/>
              <a:t>Passo </a:t>
            </a:r>
            <a:r>
              <a:rPr lang="pt-BR" sz="1100" b="1" dirty="0"/>
              <a:t>7:</a:t>
            </a:r>
            <a:r>
              <a:rPr lang="pt-BR" sz="1100" dirty="0"/>
              <a:t> Coloque um pouco do recheio no centro da batata e mantenha a distância de um dedo da borda para facilitar o fechamento da batata depois. Adicione uma pitada de sal na batata que está na frigideira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8:</a:t>
            </a:r>
            <a:r>
              <a:rPr lang="pt-BR" sz="1100" dirty="0"/>
              <a:t> Comece colocando mais batata a partir das bordas até chegar no topo, fechando completamente a sua batata suíça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9:</a:t>
            </a:r>
            <a:r>
              <a:rPr lang="pt-BR" sz="1100" dirty="0"/>
              <a:t> Pegue um prato raso, unte com bastante óleo e após aproximadamente 4 minutos desde que a primeira camada de batata foi posta na frigideira, vire a batata para dourar do outro lado. Antes de virar é importante verificar com a ajuda de um garfo se ela está solta do fundo da panela. Cuidadosamente vá soltando a batata e depois vire de uma vez só no prato untado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10:</a:t>
            </a:r>
            <a:r>
              <a:rPr lang="pt-BR" sz="1100" dirty="0"/>
              <a:t> Para dourar do outro lado coloque mais óleo na frigideira e então escorregue a batata do prato para a frigideira, conte mais uns 4 minutos e vire no prato em que irá servir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11:</a:t>
            </a:r>
            <a:r>
              <a:rPr lang="pt-BR" sz="1100" dirty="0"/>
              <a:t> Faça mais uma batata seguindo os passos e sirva em seguida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i="1" dirty="0"/>
              <a:t>Sua batata suíça ficou linda e te encheu de orgulho? É hora de fazer aquela foto e postar com </a:t>
            </a:r>
            <a:r>
              <a:rPr lang="pt-BR" sz="1100" i="1" dirty="0" err="1"/>
              <a:t>a</a:t>
            </a:r>
            <a:r>
              <a:rPr lang="pt-BR" sz="1100" b="1" i="1" dirty="0" err="1"/>
              <a:t>#cardapiohomechefs</a:t>
            </a:r>
            <a:r>
              <a:rPr lang="pt-BR" sz="1100" i="1" dirty="0"/>
              <a:t>!  </a:t>
            </a:r>
            <a:endParaRPr lang="pt-BR" sz="1100" dirty="0"/>
          </a:p>
          <a:p>
            <a:r>
              <a:rPr lang="pt-BR" sz="1100" dirty="0"/>
              <a:t/>
            </a:r>
            <a:br>
              <a:rPr lang="pt-BR" sz="1100" dirty="0"/>
            </a:br>
            <a:endParaRPr lang="pt-BR" sz="11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1" y="1334655"/>
            <a:ext cx="396043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1100" b="1" dirty="0"/>
              <a:t>Passo 1:</a:t>
            </a:r>
            <a:r>
              <a:rPr lang="pt-BR" sz="1100" dirty="0"/>
              <a:t> Separe os ingredientes e coloque na bancada para não esquecer nada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dirty="0" smtClean="0"/>
              <a:t>5 </a:t>
            </a:r>
            <a:r>
              <a:rPr lang="pt-BR" sz="1100" dirty="0"/>
              <a:t>batatas inglesas médias</a:t>
            </a:r>
          </a:p>
          <a:p>
            <a:pPr fontAlgn="base"/>
            <a:r>
              <a:rPr lang="pt-BR" sz="1100" dirty="0"/>
              <a:t>2 tomates</a:t>
            </a:r>
          </a:p>
          <a:p>
            <a:pPr fontAlgn="base"/>
            <a:r>
              <a:rPr lang="pt-BR" sz="1100" dirty="0"/>
              <a:t>Orégano</a:t>
            </a:r>
          </a:p>
          <a:p>
            <a:pPr fontAlgn="base"/>
            <a:r>
              <a:rPr lang="pt-BR" sz="1100" dirty="0"/>
              <a:t>Sal</a:t>
            </a:r>
          </a:p>
          <a:p>
            <a:pPr fontAlgn="base"/>
            <a:r>
              <a:rPr lang="pt-BR" sz="1100" dirty="0"/>
              <a:t>Óleo o quanto </a:t>
            </a:r>
            <a:r>
              <a:rPr lang="pt-BR" sz="1100" dirty="0" smtClean="0"/>
              <a:t>baste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2:</a:t>
            </a:r>
            <a:r>
              <a:rPr lang="pt-BR" sz="1100" dirty="0"/>
              <a:t> Coloque água para ferver. Enquanto isso lave as batatas e deixe-as reservadas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3:</a:t>
            </a:r>
            <a:r>
              <a:rPr lang="pt-BR" sz="1100" dirty="0"/>
              <a:t> Lave e pique os tomates em cubinhos e misture sal e orégano no tomate. Reserve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4:</a:t>
            </a:r>
            <a:r>
              <a:rPr lang="pt-BR" sz="1100" dirty="0"/>
              <a:t> Assim que a água  ferver você deverá colocar as batatas na panela e contar 10 minutos. Elas não podem cozinhar mais do que isso pois precisam estar ainda cruas para terem a liga necessária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5:</a:t>
            </a:r>
            <a:r>
              <a:rPr lang="pt-BR" sz="1100" dirty="0"/>
              <a:t> Escorra toda a água da batata. Com elas ainda mornas, rale com casca e tudo.</a:t>
            </a:r>
          </a:p>
          <a:p>
            <a:pPr fontAlgn="base"/>
            <a:r>
              <a:rPr lang="pt-BR" sz="1100" b="1" dirty="0"/>
              <a:t>*Dica:</a:t>
            </a:r>
            <a:r>
              <a:rPr lang="pt-BR" sz="1100" dirty="0"/>
              <a:t> Você pode lavá-las </a:t>
            </a:r>
            <a:r>
              <a:rPr lang="pt-BR" sz="1100" dirty="0" smtClean="0"/>
              <a:t>novamente </a:t>
            </a:r>
            <a:r>
              <a:rPr lang="pt-BR" sz="1100" dirty="0"/>
              <a:t>com água fria para ajudar no manuseio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6:</a:t>
            </a:r>
            <a:r>
              <a:rPr lang="pt-BR" sz="1100" dirty="0"/>
              <a:t> Numa frigideira pequena coloque óleo para untar toda sua superfície. Ligue o fogo em potência média, faça uma primeira camada com batata cobrindo o fundo da frigideira e aperte com uma colher para que a batata fique bem unida</a:t>
            </a:r>
            <a:r>
              <a:rPr lang="pt-BR" sz="1100" dirty="0" smtClean="0"/>
              <a:t>.</a:t>
            </a:r>
            <a:endParaRPr lang="pt-BR" sz="1100" dirty="0"/>
          </a:p>
        </p:txBody>
      </p:sp>
      <p:sp>
        <p:nvSpPr>
          <p:cNvPr id="10" name="Retângulo 9"/>
          <p:cNvSpPr/>
          <p:nvPr/>
        </p:nvSpPr>
        <p:spPr>
          <a:xfrm>
            <a:off x="629816" y="764123"/>
            <a:ext cx="3222104" cy="3797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06860" y="513970"/>
            <a:ext cx="32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Lobster" panose="02000506000000020003" pitchFamily="2" charset="0"/>
              </a:rPr>
              <a:t>Batata Suíça</a:t>
            </a:r>
            <a:endParaRPr lang="it-IT" sz="2400" dirty="0" smtClean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7170" name="Picture 2" descr="http://homechefs.com.br/assinantes/wp-content/uploads/4-batata-su%C3%AD%C3%A7a-1024x5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14993"/>
            <a:ext cx="3536975" cy="199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29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4" b="99830" l="0" r="100000">
                        <a14:backgroundMark x1="73243" y1="31122" x2="73243" y2="31122"/>
                        <a14:backgroundMark x1="88108" y1="81293" x2="88108" y2="8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22828">
            <a:off x="6663988" y="3252659"/>
            <a:ext cx="3325501" cy="506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174460"/>
            <a:ext cx="720079" cy="4945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21207025">
            <a:off x="185524" y="422225"/>
            <a:ext cx="4915128" cy="640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 rot="21207025">
            <a:off x="390777" y="455494"/>
            <a:ext cx="468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Lobster" panose="02000506000000020003" pitchFamily="2" charset="0"/>
              </a:rPr>
              <a:t>O que é o Cardápio Inteligente?</a:t>
            </a:r>
            <a:endParaRPr lang="pt-BR" sz="28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8660" y="1484784"/>
            <a:ext cx="82357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É um plano de assinatura de conteúdo com um método simples e muito fácil de aplicar que vai revolucionar a sua relação com a cozinha. Ao se tornar assinante, você receberá um novo conteúdo toda semana que inclui</a:t>
            </a:r>
            <a:r>
              <a:rPr lang="pt-BR" sz="1600" dirty="0" smtClean="0"/>
              <a:t>:</a:t>
            </a:r>
          </a:p>
          <a:p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/>
              <a:t>Cinco receitas especialmente selecionadas e organizadas para facilitar a preparação e melhorar a utilização dos alimentos, poupando tempo, evitando desperdícios e reduzindo as sobras</a:t>
            </a:r>
            <a:r>
              <a:rPr lang="pt-BR" sz="1600" dirty="0"/>
              <a:t>. Todas as receitas são testadas e vêm com um passo a passo detalhado para você preparar uma refeição de verdade em menos de 30 minutos por dia (mesmo que seja iniciante na cozinha). Rápido e fácil</a:t>
            </a:r>
            <a:r>
              <a:rPr lang="pt-BR" sz="1600" dirty="0" smtClean="0"/>
              <a:t>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Uma </a:t>
            </a:r>
            <a:r>
              <a:rPr lang="pt-BR" sz="1600" b="1" dirty="0"/>
              <a:t>lista de compras completa</a:t>
            </a:r>
            <a:r>
              <a:rPr lang="pt-BR" sz="1600" dirty="0"/>
              <a:t> e consolidada para você ganhar tempo e ir ao mercado apenas uma vez, de forma organizada</a:t>
            </a:r>
            <a:r>
              <a:rPr lang="pt-BR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Uma </a:t>
            </a:r>
            <a:r>
              <a:rPr lang="pt-BR" sz="1600" b="1" dirty="0"/>
              <a:t>dica de receita bônus especial</a:t>
            </a:r>
            <a:r>
              <a:rPr lang="pt-BR" sz="1600" dirty="0"/>
              <a:t> e diferenciada pra fazer no final de semana (e impressionar os amigos).</a:t>
            </a:r>
          </a:p>
          <a:p>
            <a:endParaRPr lang="pt-BR" sz="1600" b="1" dirty="0" smtClean="0">
              <a:solidFill>
                <a:srgbClr val="C00000"/>
              </a:solidFill>
            </a:endParaRPr>
          </a:p>
          <a:p>
            <a:r>
              <a:rPr lang="pt-BR" sz="1600" b="1" dirty="0">
                <a:solidFill>
                  <a:srgbClr val="C00000"/>
                </a:solidFill>
              </a:rPr>
              <a:t>Nossos Cardápios são elaborados com a consultoria de Nutricionistas e </a:t>
            </a:r>
          </a:p>
          <a:p>
            <a:r>
              <a:rPr lang="pt-BR" sz="1600" b="1" dirty="0">
                <a:solidFill>
                  <a:srgbClr val="C00000"/>
                </a:solidFill>
              </a:rPr>
              <a:t>Chefs Profissionais. </a:t>
            </a:r>
            <a:endParaRPr lang="pt-BR" sz="1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07025">
            <a:off x="185524" y="422225"/>
            <a:ext cx="4915128" cy="640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 rot="21207025">
            <a:off x="390777" y="455494"/>
            <a:ext cx="468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Lobster" panose="02000506000000020003" pitchFamily="2" charset="0"/>
              </a:rPr>
              <a:t>Nossa Área Exclusiva</a:t>
            </a:r>
            <a:endParaRPr lang="pt-BR" sz="28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4" t="2099" r="18422" b="29445"/>
          <a:stretch/>
        </p:blipFill>
        <p:spPr>
          <a:xfrm>
            <a:off x="683568" y="1628800"/>
            <a:ext cx="4628801" cy="481997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o explicativo retangular 3"/>
          <p:cNvSpPr/>
          <p:nvPr/>
        </p:nvSpPr>
        <p:spPr>
          <a:xfrm>
            <a:off x="6156176" y="1772816"/>
            <a:ext cx="2088232" cy="1656184"/>
          </a:xfrm>
          <a:prstGeom prst="wedgeRectCallout">
            <a:avLst>
              <a:gd name="adj1" fmla="val -117633"/>
              <a:gd name="adj2" fmla="val 64034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228184" y="1908410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Ferramenta Exclusiva que gera uma lista de compras personalizada para você levar para o mercado e ganhar tempo!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145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88640" y="188640"/>
            <a:ext cx="3960440" cy="640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1521" y="1772816"/>
            <a:ext cx="8352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Você conseguiu responder essa pergunta?</a:t>
            </a:r>
          </a:p>
          <a:p>
            <a:endParaRPr lang="pt-BR" dirty="0"/>
          </a:p>
          <a:p>
            <a:r>
              <a:rPr lang="pt-BR" dirty="0"/>
              <a:t>Eu realmente mudei a minha rotina. Hoje preparo receitas incríveis </a:t>
            </a:r>
            <a:r>
              <a:rPr lang="pt-BR" dirty="0" smtClean="0"/>
              <a:t>diariamente, como muito melhor e </a:t>
            </a:r>
            <a:r>
              <a:rPr lang="pt-BR" dirty="0"/>
              <a:t>economizo centenas de reais por mês seguindo o método de planejamento que entregamos com o </a:t>
            </a:r>
            <a:r>
              <a:rPr lang="pt-BR" b="1" dirty="0">
                <a:solidFill>
                  <a:srgbClr val="C00000"/>
                </a:solidFill>
              </a:rPr>
              <a:t>Cardápio Inteligente Home Chefs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 smtClean="0"/>
              <a:t>Eu sei que ele funciona e é tão simples e fácil que você também vai ser capaz de fazer. Quero </a:t>
            </a:r>
            <a:r>
              <a:rPr lang="pt-BR" dirty="0"/>
              <a:t>que você viva essa experiência. Que você não tenha mais desculpas para não cozinhar hoje.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Então</a:t>
            </a:r>
            <a:r>
              <a:rPr lang="pt-BR" dirty="0"/>
              <a:t>, estou lhe dando uma nova oportunidade. Meu conselho é: assine agora para aproveitar o valor promocional </a:t>
            </a:r>
            <a:r>
              <a:rPr lang="pt-BR" dirty="0" smtClean="0"/>
              <a:t>de lançamento com </a:t>
            </a:r>
            <a:r>
              <a:rPr lang="pt-BR" b="1" dirty="0" smtClean="0">
                <a:solidFill>
                  <a:srgbClr val="C00000"/>
                </a:solidFill>
              </a:rPr>
              <a:t>50% de Desconto</a:t>
            </a:r>
            <a:r>
              <a:rPr lang="pt-BR" dirty="0" smtClean="0"/>
              <a:t> e </a:t>
            </a:r>
            <a:r>
              <a:rPr lang="pt-BR" dirty="0"/>
              <a:t>vou te dar acesso imediato </a:t>
            </a:r>
            <a:r>
              <a:rPr lang="pt-BR" dirty="0" smtClean="0"/>
              <a:t>a </a:t>
            </a:r>
            <a:r>
              <a:rPr lang="pt-BR" dirty="0"/>
              <a:t>nossa área de membros pra você já conhecer o Cardápio dessa semana</a:t>
            </a:r>
            <a:r>
              <a:rPr lang="pt-BR" dirty="0" smtClean="0"/>
              <a:t>. Você </a:t>
            </a:r>
            <a:r>
              <a:rPr lang="pt-BR" dirty="0"/>
              <a:t>nem imagina quanta coisa boa dá pra preparar em menos de meia </a:t>
            </a:r>
            <a:r>
              <a:rPr lang="pt-BR" dirty="0" smtClean="0"/>
              <a:t>hora…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dirty="0" smtClean="0"/>
              <a:t>gente se vê na área exclusiva!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115616" y="699954"/>
            <a:ext cx="3960440" cy="640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242645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Lobster" panose="02000506000000020003" pitchFamily="2" charset="0"/>
              </a:rPr>
              <a:t>Qual é a sua desculpa 	</a:t>
            </a:r>
          </a:p>
          <a:p>
            <a:r>
              <a:rPr lang="pt-BR" sz="2800" dirty="0">
                <a:solidFill>
                  <a:schemeClr val="bg1"/>
                </a:solidFill>
                <a:latin typeface="Lobster" panose="02000506000000020003" pitchFamily="2" charset="0"/>
              </a:rPr>
              <a:t>	</a:t>
            </a:r>
            <a:r>
              <a:rPr lang="pt-BR" sz="2800" dirty="0" smtClean="0">
                <a:solidFill>
                  <a:schemeClr val="bg1"/>
                </a:solidFill>
                <a:latin typeface="Lobster" panose="02000506000000020003" pitchFamily="2" charset="0"/>
              </a:rPr>
              <a:t>para não cozinhar hoje?</a:t>
            </a:r>
            <a:endParaRPr lang="pt-BR" sz="28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8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88640" y="188640"/>
            <a:ext cx="3960440" cy="640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25061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Lobster" panose="02000506000000020003" pitchFamily="2" charset="0"/>
              </a:rPr>
              <a:t>Nossas Garantias</a:t>
            </a:r>
            <a:endParaRPr lang="pt-BR" sz="2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t="30696" r="17478" b="30229"/>
          <a:stretch/>
        </p:blipFill>
        <p:spPr bwMode="auto">
          <a:xfrm>
            <a:off x="0" y="1196752"/>
            <a:ext cx="9144000" cy="301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upo 20"/>
          <p:cNvGrpSpPr/>
          <p:nvPr/>
        </p:nvGrpSpPr>
        <p:grpSpPr>
          <a:xfrm>
            <a:off x="775061" y="4684494"/>
            <a:ext cx="3494674" cy="720080"/>
            <a:chOff x="2051720" y="5373216"/>
            <a:chExt cx="4536504" cy="864096"/>
          </a:xfrm>
        </p:grpSpPr>
        <p:sp>
          <p:nvSpPr>
            <p:cNvPr id="22" name="Retângulo de cantos arredondados 21"/>
            <p:cNvSpPr/>
            <p:nvPr/>
          </p:nvSpPr>
          <p:spPr>
            <a:xfrm>
              <a:off x="2051720" y="5373216"/>
              <a:ext cx="4536504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>
              <a:hlinkClick r:id="rId4"/>
            </p:cNvPr>
            <p:cNvSpPr txBox="1"/>
            <p:nvPr/>
          </p:nvSpPr>
          <p:spPr>
            <a:xfrm>
              <a:off x="2370339" y="5546035"/>
              <a:ext cx="381642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ASSINAR CARDÁPIO PRÁTICO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788024" y="4653136"/>
            <a:ext cx="3494674" cy="720080"/>
            <a:chOff x="2051720" y="5373216"/>
            <a:chExt cx="4536504" cy="864096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2051720" y="5373216"/>
              <a:ext cx="4536504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>
              <a:hlinkClick r:id="rId5"/>
            </p:cNvPr>
            <p:cNvSpPr txBox="1"/>
            <p:nvPr/>
          </p:nvSpPr>
          <p:spPr>
            <a:xfrm>
              <a:off x="2238671" y="5544946"/>
              <a:ext cx="420637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ASSINAR CARDÁPIO VEGANO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75061" y="5588332"/>
            <a:ext cx="3494674" cy="720080"/>
            <a:chOff x="2051720" y="5373216"/>
            <a:chExt cx="4536504" cy="864096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2051720" y="5373216"/>
              <a:ext cx="4536504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hlinkClick r:id="rId6"/>
            </p:cNvPr>
            <p:cNvSpPr txBox="1"/>
            <p:nvPr/>
          </p:nvSpPr>
          <p:spPr>
            <a:xfrm>
              <a:off x="2213376" y="5546035"/>
              <a:ext cx="413504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ASSINAR CARDÁPIO FIT/LIGHT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788024" y="5556974"/>
            <a:ext cx="3494674" cy="720080"/>
            <a:chOff x="2051720" y="5373216"/>
            <a:chExt cx="4536504" cy="864096"/>
          </a:xfrm>
        </p:grpSpPr>
        <p:sp>
          <p:nvSpPr>
            <p:cNvPr id="31" name="Retângulo de cantos arredondados 30"/>
            <p:cNvSpPr/>
            <p:nvPr/>
          </p:nvSpPr>
          <p:spPr>
            <a:xfrm>
              <a:off x="2051720" y="5373216"/>
              <a:ext cx="4536504" cy="86409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>
              <a:hlinkClick r:id="rId7"/>
            </p:cNvPr>
            <p:cNvSpPr txBox="1"/>
            <p:nvPr/>
          </p:nvSpPr>
          <p:spPr>
            <a:xfrm>
              <a:off x="2051720" y="5546035"/>
              <a:ext cx="4536504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ASSINAR CARDÁPIO GLUTEN-FREE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5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88640" y="188640"/>
            <a:ext cx="3960440" cy="640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1521" y="980728"/>
            <a:ext cx="835292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Não sei cozinhar. O produto serve para mim?</a:t>
            </a:r>
            <a:endParaRPr lang="pt-BR" sz="1200" dirty="0">
              <a:solidFill>
                <a:srgbClr val="FF0000"/>
              </a:solidFill>
            </a:endParaRPr>
          </a:p>
          <a:p>
            <a:r>
              <a:rPr lang="pt-BR" sz="1200" b="1" dirty="0"/>
              <a:t>R</a:t>
            </a:r>
            <a:r>
              <a:rPr lang="pt-BR" sz="1200" dirty="0"/>
              <a:t>: Sim. O Cardápio também é indicado para os iniciantes na cozinha porque as receitas são muito simples e práticas e contam com um passo a passo bem detalhado para facilitar o seu preparo</a:t>
            </a:r>
            <a:r>
              <a:rPr lang="pt-BR" sz="1200" dirty="0" smtClean="0"/>
              <a:t>.</a:t>
            </a:r>
          </a:p>
          <a:p>
            <a:endParaRPr lang="pt-BR" sz="1200" dirty="0"/>
          </a:p>
          <a:p>
            <a:r>
              <a:rPr lang="pt-BR" sz="1200" b="1" dirty="0">
                <a:solidFill>
                  <a:srgbClr val="FF0000"/>
                </a:solidFill>
              </a:rPr>
              <a:t>Vou precisar cozinhar todo dia?</a:t>
            </a:r>
            <a:endParaRPr lang="pt-BR" sz="1200" dirty="0">
              <a:solidFill>
                <a:srgbClr val="FF0000"/>
              </a:solidFill>
            </a:endParaRPr>
          </a:p>
          <a:p>
            <a:r>
              <a:rPr lang="pt-BR" sz="1200" b="1" dirty="0"/>
              <a:t>R:</a:t>
            </a:r>
            <a:r>
              <a:rPr lang="pt-BR" sz="1200" dirty="0"/>
              <a:t> Você decide. Nós enviamos receitas para todos os dias úteis da semana, mas você pode optar por fazer quantas quiser. Por exemplo, muitas de nossas receitas rendem 4 porções. Se você mora sozinho, cozinhando apenas duas vezes na semana pode ter até 8 refeições prontas (se não se importar de repetir o prato algumas vezes – o que geralmente não tem problema, porque é tudo muito gostoso ) Inclusive, só essas refeições já garantem uma economia suficiente para pagar a assinatura do Cardápio com sobra</a:t>
            </a:r>
            <a:r>
              <a:rPr lang="pt-BR" sz="1200" dirty="0" smtClean="0"/>
              <a:t>…</a:t>
            </a:r>
          </a:p>
          <a:p>
            <a:endParaRPr lang="pt-BR" sz="1200" dirty="0"/>
          </a:p>
          <a:p>
            <a:r>
              <a:rPr lang="pt-BR" sz="1200" b="1" dirty="0">
                <a:solidFill>
                  <a:srgbClr val="FF0000"/>
                </a:solidFill>
              </a:rPr>
              <a:t>Já tem muitas receitas de graça na internet, por que eu não deveria simplesmente buscar e usar essas receitas?</a:t>
            </a:r>
            <a:endParaRPr lang="pt-BR" sz="1200" dirty="0">
              <a:solidFill>
                <a:srgbClr val="FF0000"/>
              </a:solidFill>
            </a:endParaRPr>
          </a:p>
          <a:p>
            <a:r>
              <a:rPr lang="pt-BR" sz="1200" b="1" dirty="0"/>
              <a:t>R: </a:t>
            </a:r>
            <a:r>
              <a:rPr lang="pt-BR" sz="1200" dirty="0"/>
              <a:t>O Cardápio Inteligente oferece um conteúdo que inclui um grande trabalho prévio de pesquisa e testes para lhe poupar tempo e garantir a melhor experiência possível. Todas as receitas são testadas e tem o passo a passo revisado e detalhado para garantir que funcionam. Além de extremamente prático, nosso Cardápio é montado com receitas especialmente selecionadas e encadeadas para facilitar a preparação e melhorar a utilização dos alimentos, poupando tempo, evitando desperdícios e reduzindo as sobras. Não é impossível fazer isso por conta própria, mas temos a certeza que o seu esforço e o tempo investido são muito mais valiosos que o custo da nossa assinatura</a:t>
            </a:r>
            <a:r>
              <a:rPr lang="pt-BR" sz="1200" dirty="0" smtClean="0"/>
              <a:t>.</a:t>
            </a:r>
          </a:p>
          <a:p>
            <a:endParaRPr lang="pt-BR" sz="1200" dirty="0"/>
          </a:p>
          <a:p>
            <a:r>
              <a:rPr lang="pt-BR" sz="1200" b="1" dirty="0">
                <a:solidFill>
                  <a:srgbClr val="FF0000"/>
                </a:solidFill>
              </a:rPr>
              <a:t>Como vou receber o Cardápio Inteligente?</a:t>
            </a:r>
            <a:endParaRPr lang="pt-BR" sz="1200" dirty="0">
              <a:solidFill>
                <a:srgbClr val="FF0000"/>
              </a:solidFill>
            </a:endParaRPr>
          </a:p>
          <a:p>
            <a:r>
              <a:rPr lang="pt-BR" sz="1200" b="1" dirty="0"/>
              <a:t>R:</a:t>
            </a:r>
            <a:r>
              <a:rPr lang="pt-BR" sz="1200" dirty="0"/>
              <a:t> Ao se tornar assinante, você terá acesso a </a:t>
            </a:r>
            <a:r>
              <a:rPr lang="pt-BR" sz="1200" dirty="0" err="1"/>
              <a:t>Àrea</a:t>
            </a:r>
            <a:r>
              <a:rPr lang="pt-BR" sz="1200" dirty="0"/>
              <a:t> de Membros Home Chefs. Uma página fechada exclusiva onde publicaremos o conteúdo do Cardápio Inteligente toda semana</a:t>
            </a:r>
            <a:r>
              <a:rPr lang="pt-BR" sz="1200" dirty="0" smtClean="0"/>
              <a:t>.</a:t>
            </a:r>
          </a:p>
          <a:p>
            <a:endParaRPr lang="pt-BR" sz="1200" dirty="0"/>
          </a:p>
          <a:p>
            <a:r>
              <a:rPr lang="pt-BR" sz="1200" b="1" dirty="0">
                <a:solidFill>
                  <a:srgbClr val="FF0000"/>
                </a:solidFill>
              </a:rPr>
              <a:t>Que tipos de refeições podem ser feitas em 30 minutos?</a:t>
            </a:r>
            <a:endParaRPr lang="pt-BR" sz="1200" dirty="0">
              <a:solidFill>
                <a:srgbClr val="FF0000"/>
              </a:solidFill>
            </a:endParaRPr>
          </a:p>
          <a:p>
            <a:r>
              <a:rPr lang="pt-BR" sz="1200" b="1" dirty="0"/>
              <a:t>R:</a:t>
            </a:r>
            <a:r>
              <a:rPr lang="pt-BR" sz="1200" dirty="0"/>
              <a:t> Temos um banco que atualmente possui mais de 500 receitas muito variadas de refeições de verdade e completas que podem ser feitas em até 30 minutos. Massas, carnes, aves, tortas... Selecionamos receitas de pratos realmente muito saborosos e de bastante qualidade que utilizam técnicas simples e rápidas de preparo</a:t>
            </a:r>
            <a:r>
              <a:rPr lang="pt-BR" sz="1200" dirty="0" smtClean="0"/>
              <a:t>.</a:t>
            </a:r>
          </a:p>
          <a:p>
            <a:endParaRPr lang="pt-BR" sz="1200" dirty="0"/>
          </a:p>
          <a:p>
            <a:r>
              <a:rPr lang="pt-BR" sz="1200" b="1" dirty="0">
                <a:solidFill>
                  <a:srgbClr val="FF0000"/>
                </a:solidFill>
              </a:rPr>
              <a:t>Como faço pra cancelar a assinatura? Tem contrato de fidelidade?</a:t>
            </a:r>
            <a:endParaRPr lang="pt-BR" sz="1200" dirty="0">
              <a:solidFill>
                <a:srgbClr val="FF0000"/>
              </a:solidFill>
            </a:endParaRPr>
          </a:p>
          <a:p>
            <a:r>
              <a:rPr lang="pt-BR" sz="1200" b="1" dirty="0"/>
              <a:t>R: </a:t>
            </a:r>
            <a:r>
              <a:rPr lang="pt-BR" sz="1200" dirty="0"/>
              <a:t>Não. Você pode cancelar a assinatura do Cardápio Inteligente a qualquer momento que desejar, </a:t>
            </a:r>
            <a:r>
              <a:rPr lang="pt-BR" sz="1200" dirty="0" smtClean="0"/>
              <a:t>de acordo com seu plano, bastando </a:t>
            </a:r>
            <a:r>
              <a:rPr lang="pt-BR" sz="1200" dirty="0"/>
              <a:t>suspender a compra junto à plataforma de pagamento (</a:t>
            </a:r>
            <a:r>
              <a:rPr lang="pt-BR" sz="1200" dirty="0" err="1"/>
              <a:t>Monetizze</a:t>
            </a:r>
            <a:r>
              <a:rPr lang="pt-BR" sz="1200" dirty="0"/>
              <a:t>) ou nos enviando a solicitação por </a:t>
            </a:r>
            <a:r>
              <a:rPr lang="pt-BR" sz="1200" dirty="0" err="1"/>
              <a:t>email</a:t>
            </a:r>
            <a:r>
              <a:rPr lang="pt-BR" sz="1200" dirty="0"/>
              <a:t>. É muito simples e rápido.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5536" y="242645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Lobster" panose="02000506000000020003" pitchFamily="2" charset="0"/>
              </a:rPr>
              <a:t>Dúvidas Frequentes </a:t>
            </a:r>
            <a:endParaRPr lang="pt-BR" sz="28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4" b="99830" l="0" r="100000">
                        <a14:backgroundMark x1="73243" y1="31122" x2="73243" y2="31122"/>
                        <a14:backgroundMark x1="88108" y1="81293" x2="88108" y2="81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22828">
            <a:off x="6663988" y="3252659"/>
            <a:ext cx="3325501" cy="506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174460"/>
            <a:ext cx="720079" cy="4945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21207025">
            <a:off x="188640" y="476672"/>
            <a:ext cx="3960440" cy="640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 rot="21207025">
            <a:off x="395536" y="538644"/>
            <a:ext cx="323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Lobster" panose="02000506000000020003" pitchFamily="2" charset="0"/>
              </a:rPr>
              <a:t>Bora Cozinhar?</a:t>
            </a:r>
            <a:endParaRPr lang="pt-BR" sz="28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8660" y="1484784"/>
            <a:ext cx="82357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Falta de tempo, muito trabalho, rotina corrida... </a:t>
            </a:r>
          </a:p>
          <a:p>
            <a:endParaRPr lang="pt-BR" sz="1600" dirty="0"/>
          </a:p>
          <a:p>
            <a:r>
              <a:rPr lang="pt-BR" sz="1600" dirty="0" smtClean="0"/>
              <a:t>Essas eram as minhas desculpas pra não cozinhar na maior parte dos dias da semana. Com isso, deixava de fazer aquele jantarzinho especial pra minha mulher, comer melhor e curtir essa experiência tão legal que é cozinhar. </a:t>
            </a:r>
          </a:p>
          <a:p>
            <a:endParaRPr lang="pt-BR" sz="1600" dirty="0" smtClean="0"/>
          </a:p>
          <a:p>
            <a:r>
              <a:rPr lang="pt-BR" sz="1600" dirty="0" smtClean="0"/>
              <a:t>Mas isso é passado pra mim e saiba que hoje isso vai mudar pra você também. Afinal, quem não tem pelo menos 30 minutos pra fazer uma receita deliciosa? Mas tem que colocar a mão na massa e fazer mesmo. Não deixe pra depois, faça HOJE e eu garanto que você não vai se arrepender. </a:t>
            </a:r>
          </a:p>
          <a:p>
            <a:endParaRPr lang="pt-BR" sz="1600" dirty="0"/>
          </a:p>
          <a:p>
            <a:r>
              <a:rPr lang="pt-BR" sz="1600" dirty="0" smtClean="0"/>
              <a:t>No </a:t>
            </a:r>
            <a:r>
              <a:rPr lang="pt-BR" sz="1600" b="1" i="1" dirty="0" smtClean="0">
                <a:solidFill>
                  <a:srgbClr val="C00000"/>
                </a:solidFill>
              </a:rPr>
              <a:t>Home Chefs </a:t>
            </a:r>
            <a:r>
              <a:rPr lang="pt-BR" sz="1600" dirty="0" smtClean="0"/>
              <a:t>nós temos um jeito </a:t>
            </a:r>
            <a:r>
              <a:rPr lang="pt-BR" sz="1600" dirty="0"/>
              <a:t>particular de descrever as receitas. </a:t>
            </a:r>
            <a:endParaRPr lang="pt-BR" sz="1600" dirty="0" smtClean="0"/>
          </a:p>
          <a:p>
            <a:r>
              <a:rPr lang="pt-BR" sz="1600" dirty="0" smtClean="0"/>
              <a:t>Pensamos </a:t>
            </a:r>
            <a:r>
              <a:rPr lang="pt-BR" sz="1600" dirty="0"/>
              <a:t>no modo de preparo como um processo e acho que assim fica </a:t>
            </a:r>
            <a:endParaRPr lang="pt-BR" sz="1600" dirty="0" smtClean="0"/>
          </a:p>
          <a:p>
            <a:r>
              <a:rPr lang="pt-BR" sz="1600" dirty="0" smtClean="0"/>
              <a:t>muito </a:t>
            </a:r>
            <a:r>
              <a:rPr lang="pt-BR" sz="1600" dirty="0"/>
              <a:t>mais fácil cozinhar e acertar a receita, mesmo que você seja um </a:t>
            </a:r>
            <a:endParaRPr lang="pt-BR" sz="1600" dirty="0" smtClean="0"/>
          </a:p>
          <a:p>
            <a:r>
              <a:rPr lang="pt-BR" sz="1600" dirty="0" smtClean="0"/>
              <a:t>iniciante </a:t>
            </a:r>
            <a:r>
              <a:rPr lang="pt-BR" sz="1600" dirty="0"/>
              <a:t>na cozinha. </a:t>
            </a:r>
            <a:endParaRPr lang="pt-BR" sz="1600" dirty="0" smtClean="0"/>
          </a:p>
          <a:p>
            <a:endParaRPr lang="pt-BR" sz="1600" dirty="0" smtClean="0"/>
          </a:p>
          <a:p>
            <a:r>
              <a:rPr lang="pt-BR" sz="1600" dirty="0" smtClean="0"/>
              <a:t>Selecionamos quatro receitas, uma de cada linha,  para você conhecer um </a:t>
            </a:r>
          </a:p>
          <a:p>
            <a:r>
              <a:rPr lang="pt-BR" sz="1600" dirty="0" smtClean="0"/>
              <a:t>pouco mais sobre elas.</a:t>
            </a:r>
            <a:endParaRPr lang="pt-BR" sz="1600" dirty="0"/>
          </a:p>
          <a:p>
            <a:endParaRPr lang="pt-BR" sz="1600" dirty="0"/>
          </a:p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Então, bora cozinhar?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044019">
            <a:off x="148652" y="370475"/>
            <a:ext cx="3343000" cy="640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 rot="21044019">
            <a:off x="353533" y="397234"/>
            <a:ext cx="323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Lobster" panose="02000506000000020003" pitchFamily="2" charset="0"/>
              </a:rPr>
              <a:t>Linhas de Cardápios</a:t>
            </a:r>
            <a:endParaRPr lang="pt-BR" sz="28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59124" y="4121785"/>
            <a:ext cx="66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Receitas diversificadas para quem não tem restrições alimentares, gosta de variar bastante no dia a dia e experimentar novos sabores. É um cardápio que tem um pouco de tudo: massas, frutos do mar, carne, frango, em uma combinação de receitas simples e também de pratos dignos de um verdadeiro chef, mas todos com preparo rápido e fácil.</a:t>
            </a: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homechefs.com.br/wp-content/uploads/cardapio-inteligente-prat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07156"/>
            <a:ext cx="6656476" cy="26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331640" y="5661248"/>
            <a:ext cx="665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C00000"/>
                </a:solidFill>
                <a:latin typeface="Lobster" panose="02000506000000020003" pitchFamily="2" charset="0"/>
              </a:rPr>
              <a:t>     Exemplo: Atum ao Forno</a:t>
            </a:r>
            <a:endParaRPr lang="pt-BR" sz="3600" dirty="0">
              <a:solidFill>
                <a:srgbClr val="C00000"/>
              </a:solidFill>
              <a:latin typeface="Lobst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174460"/>
            <a:ext cx="720079" cy="4945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64704" y="351820"/>
            <a:ext cx="2664296" cy="4123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206345"/>
            <a:ext cx="410445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Passo </a:t>
            </a:r>
            <a:r>
              <a:rPr lang="pt-BR" sz="1100" dirty="0"/>
              <a:t>4: Pique os tomates em cubinhos sem semente. Fatie a cebola em rodelas finas. Fatie o pimentão em rodelas finas, retirando as sementes do meio.</a:t>
            </a:r>
          </a:p>
          <a:p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/>
              <a:t>Passo 5: Coloque o forno para pré-aquecer a 220 graus.</a:t>
            </a:r>
          </a:p>
          <a:p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/>
              <a:t>Passo 6: Selecione um refratário que possa ir ao forno e unte o fundo com azeite.</a:t>
            </a:r>
          </a:p>
          <a:p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/>
              <a:t>Passo 7: Cheque a batata. Se já estiver fervendo há uns três minutos e levemente cozida (não precisa estar muito cozida, porque ainda vai ao forno), escorra a água.</a:t>
            </a:r>
          </a:p>
          <a:p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/>
              <a:t>Passo 8: Faça a montagem no refratário em camadas. Comece com as batatas, cebola, pimentão, tomate, atum e </a:t>
            </a:r>
            <a:r>
              <a:rPr lang="pt-BR" sz="1100" dirty="0" err="1"/>
              <a:t>mussarela</a:t>
            </a:r>
            <a:r>
              <a:rPr lang="pt-BR" sz="1100" dirty="0"/>
              <a:t>. Regue um pouco de azeite, tempere com o sal, a pimenta e a salsa. Depois repita com uma segunda camada.</a:t>
            </a:r>
          </a:p>
          <a:p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/>
              <a:t>Passo 9: Leve ao forno pré-aquecido por 20 minutos.</a:t>
            </a:r>
          </a:p>
          <a:p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/>
              <a:t>Está pronto. É só servir!</a:t>
            </a:r>
          </a:p>
          <a:p>
            <a:r>
              <a:rPr lang="pt-BR" sz="1100" dirty="0"/>
              <a:t/>
            </a:r>
            <a:br>
              <a:rPr lang="pt-BR" sz="1100" dirty="0"/>
            </a:br>
            <a:r>
              <a:rPr lang="pt-BR" sz="1100" i="1" dirty="0"/>
              <a:t>Seu atum ao forno ficou lindo e te encheu de orgulho? É hora de fazer aquela foto e postar com a </a:t>
            </a:r>
            <a:r>
              <a:rPr lang="pt-BR" sz="1100" b="1" i="1" dirty="0"/>
              <a:t>#</a:t>
            </a:r>
            <a:r>
              <a:rPr lang="pt-BR" sz="1100" b="1" i="1" dirty="0" err="1"/>
              <a:t>cardapiohomechefs</a:t>
            </a:r>
            <a:r>
              <a:rPr lang="pt-BR" sz="1100" i="1" dirty="0"/>
              <a:t>!</a:t>
            </a:r>
            <a:endParaRPr lang="pt-BR" sz="1100" dirty="0"/>
          </a:p>
          <a:p>
            <a:r>
              <a:rPr lang="pt-BR" sz="1100" dirty="0" smtClean="0"/>
              <a:t/>
            </a:r>
            <a:br>
              <a:rPr lang="pt-BR" sz="1100" dirty="0" smtClean="0"/>
            </a:br>
            <a:endParaRPr lang="pt-BR" sz="11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1" y="1340768"/>
            <a:ext cx="3960439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Rendimento: 4 porções</a:t>
            </a:r>
            <a:endParaRPr lang="pt-BR" sz="1100" b="0" dirty="0" smtClean="0">
              <a:effectLst/>
            </a:endParaRPr>
          </a:p>
          <a:p>
            <a:endParaRPr lang="pt-BR" sz="1100" dirty="0" smtClean="0"/>
          </a:p>
          <a:p>
            <a:r>
              <a:rPr lang="pt-BR" sz="1100" dirty="0" smtClean="0"/>
              <a:t>Uma das melhores receitas com atum que já comi. Aliás, pela simplicidade e sabor do prato, é uma das melhores receitas no geral. Simplesmente deliciosa. Se você gosta de atum, PRECISA fazer!</a:t>
            </a:r>
            <a:endParaRPr lang="pt-BR" sz="1100" b="0" dirty="0" smtClean="0">
              <a:effectLst/>
            </a:endParaRPr>
          </a:p>
          <a:p>
            <a:r>
              <a:rPr lang="pt-BR" sz="1100" b="0" dirty="0" smtClean="0">
                <a:effectLst/>
              </a:rPr>
              <a:t/>
            </a:r>
            <a:br>
              <a:rPr lang="pt-BR" sz="1100" b="0" dirty="0" smtClean="0">
                <a:effectLst/>
              </a:rPr>
            </a:br>
            <a:r>
              <a:rPr lang="pt-BR" sz="1100" dirty="0"/>
              <a:t>Rendimento: 4 porções</a:t>
            </a:r>
          </a:p>
          <a:p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/>
              <a:t>Passo 1: Separe os ingredientes e coloque na bancada pra não esquecer nada.</a:t>
            </a:r>
          </a:p>
          <a:p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/>
              <a:t>3 batatas grandes </a:t>
            </a:r>
          </a:p>
          <a:p>
            <a:r>
              <a:rPr lang="pt-BR" sz="1100" dirty="0"/>
              <a:t>2 tomates</a:t>
            </a:r>
          </a:p>
          <a:p>
            <a:r>
              <a:rPr lang="pt-BR" sz="1100" dirty="0"/>
              <a:t>1 cebola</a:t>
            </a:r>
          </a:p>
          <a:p>
            <a:r>
              <a:rPr lang="pt-BR" sz="1100" dirty="0"/>
              <a:t>1 pimentão verde</a:t>
            </a:r>
          </a:p>
          <a:p>
            <a:r>
              <a:rPr lang="pt-BR" sz="1100" dirty="0"/>
              <a:t>2 latas de atum</a:t>
            </a:r>
          </a:p>
          <a:p>
            <a:r>
              <a:rPr lang="pt-BR" sz="1100" dirty="0"/>
              <a:t>200 gramas de queijo </a:t>
            </a:r>
            <a:r>
              <a:rPr lang="pt-BR" sz="1100" dirty="0" err="1"/>
              <a:t>mussarela</a:t>
            </a:r>
            <a:r>
              <a:rPr lang="pt-BR" sz="1100" dirty="0"/>
              <a:t> ralado </a:t>
            </a:r>
          </a:p>
          <a:p>
            <a:r>
              <a:rPr lang="pt-BR" sz="1100" dirty="0"/>
              <a:t>Salsinha picada (Já temos da receita anterior)</a:t>
            </a:r>
          </a:p>
          <a:p>
            <a:r>
              <a:rPr lang="pt-BR" sz="1100" dirty="0"/>
              <a:t>Azeite de oliva </a:t>
            </a:r>
          </a:p>
          <a:p>
            <a:r>
              <a:rPr lang="pt-BR" sz="1100" dirty="0"/>
              <a:t>Sal a gosto</a:t>
            </a:r>
          </a:p>
          <a:p>
            <a:r>
              <a:rPr lang="pt-BR" sz="1100" dirty="0"/>
              <a:t>Pimenta-do-reino a gosto</a:t>
            </a:r>
          </a:p>
          <a:p>
            <a:r>
              <a:rPr lang="pt-BR" sz="1100" dirty="0"/>
              <a:t/>
            </a:r>
            <a:br>
              <a:rPr lang="pt-BR" sz="1100" dirty="0"/>
            </a:br>
            <a:r>
              <a:rPr lang="pt-BR" sz="1100" dirty="0"/>
              <a:t>Passo 2: Descasque e fatie as batatas em rodelas finas</a:t>
            </a:r>
            <a:r>
              <a:rPr lang="pt-BR" sz="1100" dirty="0" smtClean="0"/>
              <a:t>.</a:t>
            </a:r>
          </a:p>
          <a:p>
            <a:endParaRPr lang="pt-BR" sz="1100" dirty="0"/>
          </a:p>
          <a:p>
            <a:r>
              <a:rPr lang="pt-BR" sz="1100" dirty="0"/>
              <a:t>Passo 3: Coloque as batatas para cozinhar em água com uma colher de sopa de sal. Cozinhe com a panela tampada para acelerar o processo</a:t>
            </a:r>
            <a:r>
              <a:rPr lang="pt-BR" sz="1100" dirty="0" smtClean="0"/>
              <a:t>.</a:t>
            </a:r>
            <a:endParaRPr lang="pt-BR" sz="1100" dirty="0"/>
          </a:p>
        </p:txBody>
      </p:sp>
      <p:sp>
        <p:nvSpPr>
          <p:cNvPr id="10" name="Retângulo 9"/>
          <p:cNvSpPr/>
          <p:nvPr/>
        </p:nvSpPr>
        <p:spPr>
          <a:xfrm>
            <a:off x="341784" y="764123"/>
            <a:ext cx="2646040" cy="3797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48680" y="447055"/>
            <a:ext cx="32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Lobster" panose="02000506000000020003" pitchFamily="2" charset="0"/>
              </a:rPr>
              <a:t>     Atum ao Forno</a:t>
            </a:r>
            <a:endParaRPr lang="pt-BR" sz="24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32" y="4473049"/>
            <a:ext cx="3899932" cy="2193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37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044019">
            <a:off x="148652" y="370475"/>
            <a:ext cx="3343000" cy="640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 rot="21044019">
            <a:off x="353533" y="397234"/>
            <a:ext cx="323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Lobster" panose="02000506000000020003" pitchFamily="2" charset="0"/>
              </a:rPr>
              <a:t>Linhas de Cardápios</a:t>
            </a:r>
            <a:endParaRPr lang="pt-BR" sz="28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59124" y="4121785"/>
            <a:ext cx="66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Quer uma alimentação leve e saudável? Quer perder peso de forma sustentável? O Cardápio Fit/Light traz receitas deliciosas, rápidas e cuidadosamente elaboradas contendo alto teor de vitaminas, minerais, fibras, proteínas, gorduras boas e muito sabor. Perfeito para quem exige baixo teor de sódio, menos carboidratos (</a:t>
            </a:r>
            <a:r>
              <a:rPr lang="pt-BR" sz="1600" dirty="0" err="1"/>
              <a:t>low-carb</a:t>
            </a:r>
            <a:r>
              <a:rPr lang="pt-BR" sz="1600" dirty="0"/>
              <a:t>) e quer evitar produtos industrializados.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31640" y="5661248"/>
            <a:ext cx="6656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  <a:latin typeface="Lobster" panose="02000506000000020003" pitchFamily="2" charset="0"/>
              </a:rPr>
              <a:t>     Exemplo</a:t>
            </a:r>
            <a:r>
              <a:rPr lang="pt-BR" sz="2800" dirty="0" smtClean="0">
                <a:solidFill>
                  <a:srgbClr val="C00000"/>
                </a:solidFill>
                <a:latin typeface="Lobster" panose="02000506000000020003" pitchFamily="2" charset="0"/>
              </a:rPr>
              <a:t>: Quiche </a:t>
            </a:r>
            <a:r>
              <a:rPr lang="pt-BR" sz="2800" dirty="0">
                <a:solidFill>
                  <a:srgbClr val="C00000"/>
                </a:solidFill>
                <a:latin typeface="Lobster" panose="02000506000000020003" pitchFamily="2" charset="0"/>
              </a:rPr>
              <a:t>de Queijo sem farinha </a:t>
            </a:r>
            <a:endParaRPr lang="pt-BR" sz="2800" dirty="0" smtClean="0">
              <a:solidFill>
                <a:srgbClr val="C00000"/>
              </a:solidFill>
              <a:latin typeface="Lobster" panose="02000506000000020003" pitchFamily="2" charset="0"/>
            </a:endParaRPr>
          </a:p>
          <a:p>
            <a:pPr algn="ctr"/>
            <a:r>
              <a:rPr lang="pt-BR" sz="2800" dirty="0" smtClean="0">
                <a:solidFill>
                  <a:srgbClr val="C00000"/>
                </a:solidFill>
                <a:latin typeface="Lobster" panose="02000506000000020003" pitchFamily="2" charset="0"/>
              </a:rPr>
              <a:t>com </a:t>
            </a:r>
            <a:r>
              <a:rPr lang="pt-BR" sz="2800" dirty="0">
                <a:solidFill>
                  <a:srgbClr val="C00000"/>
                </a:solidFill>
                <a:latin typeface="Lobster" panose="02000506000000020003" pitchFamily="2" charset="0"/>
              </a:rPr>
              <a:t>Rúcula e Tomate </a:t>
            </a:r>
            <a:r>
              <a:rPr lang="pt-BR" sz="2800" dirty="0" smtClean="0">
                <a:solidFill>
                  <a:srgbClr val="C00000"/>
                </a:solidFill>
                <a:latin typeface="Lobster" panose="02000506000000020003" pitchFamily="2" charset="0"/>
              </a:rPr>
              <a:t>Seco</a:t>
            </a:r>
            <a:endParaRPr lang="pt-BR" sz="2800" dirty="0">
              <a:solidFill>
                <a:srgbClr val="C00000"/>
              </a:solidFill>
              <a:latin typeface="Lobster" panose="02000506000000020003" pitchFamily="2" charset="0"/>
            </a:endParaRPr>
          </a:p>
        </p:txBody>
      </p:sp>
      <p:pic>
        <p:nvPicPr>
          <p:cNvPr id="14" name="Picture 6" descr="http://homechefs.com.br/wp-content/uploads/cardapio-inteligente-fit-l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07156"/>
            <a:ext cx="6656524" cy="269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64704" y="279812"/>
            <a:ext cx="3663280" cy="4123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572001" y="1157550"/>
            <a:ext cx="43308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1100" b="1" dirty="0"/>
              <a:t>Passo 4:</a:t>
            </a:r>
            <a:r>
              <a:rPr lang="pt-BR" sz="1100" dirty="0"/>
              <a:t> Para a massa da quiche, misture a farinha com a manteiga em um recipiente até que fique homogêneo e solte das mãos. Espalhe no fundo e nas laterais de um refratário redondo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5:</a:t>
            </a:r>
            <a:r>
              <a:rPr lang="pt-BR" sz="1100" dirty="0"/>
              <a:t> Coloque os queijos em uma travessa e acrescente o iogurte, os ovos e a noz moscada ralada e mexa bem para incorporar tudo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6:</a:t>
            </a:r>
            <a:r>
              <a:rPr lang="pt-BR" sz="1100" dirty="0"/>
              <a:t> Despeje a mistura sobre a massa e leve ao forno baixo até gratinar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7:</a:t>
            </a:r>
            <a:r>
              <a:rPr lang="pt-BR" sz="1100" dirty="0"/>
              <a:t> Seque a salada e coloque em um prato com o tomate seco para servir assim que o quiche ficar pronto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i="1" dirty="0"/>
              <a:t>Seu quiche ficou </a:t>
            </a:r>
            <a:r>
              <a:rPr lang="pt-BR" sz="1100" i="1" dirty="0" smtClean="0"/>
              <a:t>linda </a:t>
            </a:r>
            <a:r>
              <a:rPr lang="pt-BR" sz="1100" i="1" dirty="0"/>
              <a:t>e te encheu de orgulho? É hora de fazer aquela foto e postar com </a:t>
            </a:r>
            <a:r>
              <a:rPr lang="pt-BR" sz="1100" i="1" dirty="0" smtClean="0"/>
              <a:t>a </a:t>
            </a:r>
            <a:r>
              <a:rPr lang="pt-BR" sz="1100" b="1" i="1" dirty="0" smtClean="0"/>
              <a:t>#</a:t>
            </a:r>
            <a:r>
              <a:rPr lang="pt-BR" sz="1100" b="1" i="1" dirty="0" err="1"/>
              <a:t>cardapiohomechefs</a:t>
            </a:r>
            <a:r>
              <a:rPr lang="pt-BR" sz="1100" i="1" dirty="0"/>
              <a:t>!  </a:t>
            </a:r>
            <a:endParaRPr lang="pt-BR" sz="11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1" y="1196752"/>
            <a:ext cx="38164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Rendimento: 4 porções</a:t>
            </a:r>
          </a:p>
          <a:p>
            <a:endParaRPr lang="pt-BR" sz="1100" dirty="0" smtClean="0"/>
          </a:p>
          <a:p>
            <a:pPr fontAlgn="base"/>
            <a:r>
              <a:rPr lang="pt-BR" sz="1100" b="1" dirty="0"/>
              <a:t>Passo 1:</a:t>
            </a:r>
            <a:r>
              <a:rPr lang="pt-BR" sz="1100" dirty="0"/>
              <a:t> Separe todos os ingredientes e coloque na bancada para não esquecer nada.</a:t>
            </a:r>
          </a:p>
          <a:p>
            <a:pPr fontAlgn="base"/>
            <a:endParaRPr lang="pt-BR" sz="1100" b="1" dirty="0" smtClean="0"/>
          </a:p>
          <a:p>
            <a:pPr fontAlgn="base"/>
            <a:r>
              <a:rPr lang="pt-BR" sz="1100" b="1" dirty="0" smtClean="0"/>
              <a:t>Ingredientes</a:t>
            </a:r>
            <a:r>
              <a:rPr lang="pt-BR" sz="1100" b="1" dirty="0"/>
              <a:t>:</a:t>
            </a:r>
            <a:endParaRPr lang="pt-BR" sz="1100" dirty="0"/>
          </a:p>
          <a:p>
            <a:pPr fontAlgn="base"/>
            <a:endParaRPr lang="pt-BR" sz="1100" b="1" dirty="0" smtClean="0"/>
          </a:p>
          <a:p>
            <a:pPr fontAlgn="base"/>
            <a:r>
              <a:rPr lang="pt-BR" sz="1100" b="1" dirty="0" smtClean="0"/>
              <a:t>Massa</a:t>
            </a:r>
            <a:r>
              <a:rPr lang="pt-BR" sz="1100" b="1" dirty="0"/>
              <a:t>:</a:t>
            </a:r>
            <a:endParaRPr lang="pt-BR" sz="1100" dirty="0"/>
          </a:p>
          <a:p>
            <a:pPr fontAlgn="base"/>
            <a:r>
              <a:rPr lang="pt-BR" sz="1100" dirty="0"/>
              <a:t>2 xícaras de farinha de grão de bico</a:t>
            </a:r>
          </a:p>
          <a:p>
            <a:pPr fontAlgn="base"/>
            <a:r>
              <a:rPr lang="pt-BR" sz="1100" dirty="0"/>
              <a:t>4 colheres de sopa rasa de manteiga </a:t>
            </a:r>
            <a:r>
              <a:rPr lang="pt-BR" sz="1100" dirty="0" err="1"/>
              <a:t>Ghee</a:t>
            </a:r>
            <a:endParaRPr lang="pt-BR" sz="1100" dirty="0"/>
          </a:p>
          <a:p>
            <a:pPr fontAlgn="base"/>
            <a:r>
              <a:rPr lang="pt-BR" sz="1100" b="1" dirty="0"/>
              <a:t>Recheio:</a:t>
            </a:r>
            <a:endParaRPr lang="pt-BR" sz="1100" dirty="0"/>
          </a:p>
          <a:p>
            <a:pPr fontAlgn="base"/>
            <a:r>
              <a:rPr lang="pt-BR" sz="1100" dirty="0"/>
              <a:t>400g de queijo minas</a:t>
            </a:r>
          </a:p>
          <a:p>
            <a:pPr fontAlgn="base"/>
            <a:r>
              <a:rPr lang="pt-BR" sz="1100" dirty="0"/>
              <a:t>200g de queijo minas padrão light</a:t>
            </a:r>
          </a:p>
          <a:p>
            <a:pPr fontAlgn="base"/>
            <a:r>
              <a:rPr lang="pt-BR" sz="1100" dirty="0"/>
              <a:t>100g de parmesão fresco</a:t>
            </a:r>
          </a:p>
          <a:p>
            <a:pPr fontAlgn="base"/>
            <a:r>
              <a:rPr lang="pt-BR" sz="1100" dirty="0"/>
              <a:t>4 ovos</a:t>
            </a:r>
          </a:p>
          <a:p>
            <a:pPr fontAlgn="base"/>
            <a:r>
              <a:rPr lang="pt-BR" sz="1100" dirty="0"/>
              <a:t>1 pote (160 ml de iogurte)</a:t>
            </a:r>
          </a:p>
          <a:p>
            <a:pPr fontAlgn="base"/>
            <a:r>
              <a:rPr lang="pt-BR" sz="1100" dirty="0"/>
              <a:t>Noz moscada à gosto</a:t>
            </a:r>
          </a:p>
          <a:p>
            <a:pPr fontAlgn="base"/>
            <a:endParaRPr lang="pt-BR" sz="1100" b="1" dirty="0" smtClean="0"/>
          </a:p>
          <a:p>
            <a:pPr fontAlgn="base"/>
            <a:r>
              <a:rPr lang="pt-BR" sz="1100" b="1" dirty="0" smtClean="0"/>
              <a:t>Salada</a:t>
            </a:r>
            <a:r>
              <a:rPr lang="pt-BR" sz="1100" b="1" dirty="0"/>
              <a:t>:</a:t>
            </a:r>
            <a:endParaRPr lang="pt-BR" sz="1100" dirty="0"/>
          </a:p>
          <a:p>
            <a:pPr fontAlgn="base"/>
            <a:r>
              <a:rPr lang="pt-BR" sz="1100" dirty="0"/>
              <a:t>1 maço de rúcula</a:t>
            </a:r>
          </a:p>
          <a:p>
            <a:pPr fontAlgn="base"/>
            <a:r>
              <a:rPr lang="pt-BR" sz="1100" dirty="0"/>
              <a:t>200g de tomate seco</a:t>
            </a:r>
          </a:p>
          <a:p>
            <a:pPr fontAlgn="base"/>
            <a:endParaRPr lang="pt-BR" sz="1100" b="1" dirty="0" smtClean="0"/>
          </a:p>
          <a:p>
            <a:pPr fontAlgn="base"/>
            <a:r>
              <a:rPr lang="pt-BR" sz="1100" b="1" dirty="0" smtClean="0"/>
              <a:t>Passo </a:t>
            </a:r>
            <a:r>
              <a:rPr lang="pt-BR" sz="1100" b="1" dirty="0"/>
              <a:t>2:</a:t>
            </a:r>
            <a:r>
              <a:rPr lang="pt-BR" sz="1100" dirty="0"/>
              <a:t>  Destaque as folhas de rúcula e lave bem em água corrente. Deixe de molho em água com vinagre e bicarbonato de sódio (na proporção de 1 Litro + 1 colher de sopa + 1 colher de sopa, respectivamente). Reserve.</a:t>
            </a:r>
          </a:p>
          <a:p>
            <a:pPr fontAlgn="base"/>
            <a:endParaRPr lang="pt-BR" sz="1100" b="1" dirty="0" smtClean="0"/>
          </a:p>
          <a:p>
            <a:pPr fontAlgn="base"/>
            <a:r>
              <a:rPr lang="pt-BR" sz="1100" b="1" dirty="0" smtClean="0"/>
              <a:t>Passo </a:t>
            </a:r>
            <a:r>
              <a:rPr lang="pt-BR" sz="1100" b="1" dirty="0"/>
              <a:t>3: </a:t>
            </a:r>
            <a:r>
              <a:rPr lang="pt-BR" sz="1100" dirty="0"/>
              <a:t>Pique os queijos minas, padrão e normal e rale o queijo parmesão. Reserve.</a:t>
            </a:r>
          </a:p>
          <a:p>
            <a:endParaRPr lang="pt-BR" sz="1100" dirty="0"/>
          </a:p>
        </p:txBody>
      </p:sp>
      <p:sp>
        <p:nvSpPr>
          <p:cNvPr id="10" name="Retângulo 9"/>
          <p:cNvSpPr/>
          <p:nvPr/>
        </p:nvSpPr>
        <p:spPr>
          <a:xfrm>
            <a:off x="341784" y="692115"/>
            <a:ext cx="3438128" cy="3797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260648"/>
            <a:ext cx="431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Lobster" panose="02000506000000020003" pitchFamily="2" charset="0"/>
              </a:rPr>
              <a:t>     Quiche de Queijo sem farinha com Rúcula e Tomate Seco</a:t>
            </a:r>
          </a:p>
        </p:txBody>
      </p:sp>
      <p:pic>
        <p:nvPicPr>
          <p:cNvPr id="2050" name="Picture 2" descr="http://homechefs.com.br/assinantes/wp-content/uploads/Receita-5-Quiche-de-queijo-sem-farinha-de-trico-com-r%C3%BAcul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3670">
            <a:off x="4572001" y="4070235"/>
            <a:ext cx="4083845" cy="229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13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044019">
            <a:off x="148652" y="370475"/>
            <a:ext cx="3343000" cy="640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 rot="21044019">
            <a:off x="353533" y="397234"/>
            <a:ext cx="323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Lobster" panose="02000506000000020003" pitchFamily="2" charset="0"/>
              </a:rPr>
              <a:t>Linhas de Cardápios</a:t>
            </a:r>
            <a:endParaRPr lang="pt-BR" sz="28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59124" y="4121785"/>
            <a:ext cx="66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Um cardápio com receitas sem glúten que atende a necessidade de celíacos e daqueles que buscam um padrão alimentar que previne doenças e auxilia na perda rápida de peso. A linha </a:t>
            </a:r>
            <a:r>
              <a:rPr lang="pt-BR" sz="1600" dirty="0" err="1"/>
              <a:t>Gluten-Free</a:t>
            </a:r>
            <a:r>
              <a:rPr lang="pt-BR" sz="1600" dirty="0"/>
              <a:t> oferece um cardápio variado e com muitas alternativas para substituição de alimentos, sem prejudicar o sabor e qualidade dos pratos.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31640" y="5589240"/>
            <a:ext cx="6656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  <a:latin typeface="Lobster" panose="02000506000000020003" pitchFamily="2" charset="0"/>
              </a:rPr>
              <a:t>     Exemplo: </a:t>
            </a:r>
            <a:endParaRPr lang="pt-BR" sz="2800" dirty="0" smtClean="0">
              <a:solidFill>
                <a:srgbClr val="C00000"/>
              </a:solidFill>
              <a:latin typeface="Lobster" panose="02000506000000020003" pitchFamily="2" charset="0"/>
            </a:endParaRPr>
          </a:p>
          <a:p>
            <a:pPr algn="ctr"/>
            <a:r>
              <a:rPr lang="pt-BR" sz="2800" dirty="0" smtClean="0">
                <a:solidFill>
                  <a:srgbClr val="C00000"/>
                </a:solidFill>
                <a:latin typeface="Lobster" panose="02000506000000020003" pitchFamily="2" charset="0"/>
              </a:rPr>
              <a:t>Panqueca </a:t>
            </a:r>
            <a:r>
              <a:rPr lang="pt-BR" sz="2800" dirty="0">
                <a:solidFill>
                  <a:srgbClr val="C00000"/>
                </a:solidFill>
                <a:latin typeface="Lobster" panose="02000506000000020003" pitchFamily="2" charset="0"/>
              </a:rPr>
              <a:t>de </a:t>
            </a:r>
            <a:r>
              <a:rPr lang="pt-BR" sz="2800" dirty="0" smtClean="0">
                <a:solidFill>
                  <a:srgbClr val="C00000"/>
                </a:solidFill>
                <a:latin typeface="Lobster" panose="02000506000000020003" pitchFamily="2" charset="0"/>
              </a:rPr>
              <a:t>Inhame </a:t>
            </a:r>
            <a:r>
              <a:rPr lang="pt-BR" sz="2800" dirty="0">
                <a:solidFill>
                  <a:srgbClr val="C00000"/>
                </a:solidFill>
                <a:latin typeface="Lobster" panose="02000506000000020003" pitchFamily="2" charset="0"/>
              </a:rPr>
              <a:t>com Ragu de Cogumelos</a:t>
            </a:r>
          </a:p>
        </p:txBody>
      </p:sp>
      <p:pic>
        <p:nvPicPr>
          <p:cNvPr id="7" name="Picture 8" descr="http://homechefs.com.br/wp-content/uploads/cardapio-inteligente-sem-glu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20" y="1307155"/>
            <a:ext cx="6666596" cy="270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174460"/>
            <a:ext cx="720079" cy="4945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95536" y="351820"/>
            <a:ext cx="2889448" cy="4123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649719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1100" b="1" dirty="0" smtClean="0"/>
              <a:t>Passo </a:t>
            </a:r>
            <a:r>
              <a:rPr lang="pt-BR" sz="1100" b="1" dirty="0"/>
              <a:t>6:</a:t>
            </a:r>
            <a:r>
              <a:rPr lang="pt-BR" sz="1100" dirty="0"/>
              <a:t> Para o ragu de cogumelos: Numa frigideira aqueça um fio de azeite de oliva e refogue a cebola, o alho e o alecrim até dourar. Adicione a abobrinha, os cogumelos fatiados e cozinhe por cinco minutos com a frigideira tampada, mexendo de vez em quando.</a:t>
            </a:r>
          </a:p>
          <a:p>
            <a:pPr fontAlgn="base"/>
            <a:endParaRPr lang="pt-BR" sz="1100" b="1" dirty="0" smtClean="0"/>
          </a:p>
          <a:p>
            <a:pPr fontAlgn="base"/>
            <a:r>
              <a:rPr lang="pt-BR" sz="1100" b="1" dirty="0" smtClean="0"/>
              <a:t>Passo </a:t>
            </a:r>
            <a:r>
              <a:rPr lang="pt-BR" sz="1100" b="1" dirty="0"/>
              <a:t>7:</a:t>
            </a:r>
            <a:r>
              <a:rPr lang="pt-BR" sz="1100" dirty="0"/>
              <a:t> Aqueça uma frigideira com um fio de azeite de oliva. Espalhe o inhame como se fosse uma panqueca e mantenha em fogo médio por 5 minutos. Se precisar, tampe a frigideira para que cozinhe mais rápido. Vire as panquecas e deixe-as dourar por mais 5 minutos. Reserve-as em um prato.</a:t>
            </a:r>
          </a:p>
          <a:p>
            <a:pPr fontAlgn="base"/>
            <a:endParaRPr lang="pt-BR" sz="1100" b="1" dirty="0" smtClean="0"/>
          </a:p>
          <a:p>
            <a:pPr fontAlgn="base"/>
            <a:r>
              <a:rPr lang="pt-BR" sz="1100" b="1" dirty="0" smtClean="0"/>
              <a:t>Passo </a:t>
            </a:r>
            <a:r>
              <a:rPr lang="pt-BR" sz="1100" b="1" dirty="0"/>
              <a:t>8:</a:t>
            </a:r>
            <a:r>
              <a:rPr lang="pt-BR" sz="1100" dirty="0"/>
              <a:t> Recheie cada panqueca com duas ou três colheres de sopa do ragu de cogumelos e enrole. Sirva a seguir.</a:t>
            </a:r>
          </a:p>
          <a:p>
            <a:pPr fontAlgn="base"/>
            <a:endParaRPr lang="pt-BR" sz="1100" i="1" dirty="0" smtClean="0"/>
          </a:p>
          <a:p>
            <a:pPr fontAlgn="base"/>
            <a:r>
              <a:rPr lang="pt-BR" sz="1100" i="1" dirty="0" smtClean="0"/>
              <a:t>Sua </a:t>
            </a:r>
            <a:r>
              <a:rPr lang="pt-BR" sz="1100" i="1" dirty="0"/>
              <a:t>panqueca de inhame com ragu ficou linda e te encheu de orgulho? É hora de fazer aquela foto e postar com a</a:t>
            </a:r>
            <a:r>
              <a:rPr lang="pt-BR" sz="1100" b="1" i="1" dirty="0"/>
              <a:t> #</a:t>
            </a:r>
            <a:r>
              <a:rPr lang="pt-BR" sz="1100" b="1" i="1" dirty="0" err="1"/>
              <a:t>cardapiohomechefs</a:t>
            </a:r>
            <a:r>
              <a:rPr lang="pt-BR" sz="1100" i="1" dirty="0"/>
              <a:t>!  </a:t>
            </a:r>
            <a:endParaRPr lang="pt-BR" sz="11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1" y="1434256"/>
            <a:ext cx="38164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Rendimento: </a:t>
            </a:r>
            <a:r>
              <a:rPr lang="pt-BR" sz="1100" dirty="0" smtClean="0"/>
              <a:t>2 </a:t>
            </a:r>
            <a:r>
              <a:rPr lang="pt-BR" sz="1100" dirty="0"/>
              <a:t>porções</a:t>
            </a:r>
          </a:p>
          <a:p>
            <a:pPr fontAlgn="base"/>
            <a:r>
              <a:rPr lang="pt-BR" sz="1100" dirty="0"/>
              <a:t/>
            </a:r>
            <a:br>
              <a:rPr lang="pt-BR" sz="1100" dirty="0"/>
            </a:br>
            <a:r>
              <a:rPr lang="pt-BR" sz="1100" b="1" dirty="0"/>
              <a:t>Passo 1:</a:t>
            </a:r>
            <a:r>
              <a:rPr lang="pt-BR" sz="1100" dirty="0"/>
              <a:t> Separe os ingredientes e coloque na bancada para não esquecer nada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 smtClean="0"/>
              <a:t>Ingredientes</a:t>
            </a:r>
          </a:p>
          <a:p>
            <a:pPr fontAlgn="base"/>
            <a:endParaRPr lang="pt-BR" sz="1100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100" dirty="0" smtClean="0"/>
              <a:t>3 </a:t>
            </a:r>
            <a:r>
              <a:rPr lang="pt-BR" sz="1100" dirty="0"/>
              <a:t>inhames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100" dirty="0"/>
              <a:t>100g de cogumelos-de-paris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100" dirty="0"/>
              <a:t>1 abobrinha média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100" dirty="0"/>
              <a:t>1 cebola pequena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100" dirty="0"/>
              <a:t>1 dente de alho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100" dirty="0"/>
              <a:t>1 colher de sopa de alecrim fresco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t-BR" sz="1100" dirty="0"/>
              <a:t>3 colheres de sopa </a:t>
            </a:r>
            <a:r>
              <a:rPr lang="pt-BR" sz="1100" dirty="0" smtClean="0"/>
              <a:t>azeite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2:</a:t>
            </a:r>
            <a:r>
              <a:rPr lang="pt-BR" sz="1100" dirty="0"/>
              <a:t> Lave o inhame, rale e tempere com sal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3:</a:t>
            </a:r>
            <a:r>
              <a:rPr lang="pt-BR" sz="1100" dirty="0"/>
              <a:t> Lave a abobrinha e corte em cubos pequenos. Depois, lave e pique o alecrim fresco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4:</a:t>
            </a:r>
            <a:r>
              <a:rPr lang="pt-BR" sz="1100" dirty="0"/>
              <a:t> Corte a cebola em cubos bem pequenos. Pique o alho ou amasse com auxílio de um espremedor de alho</a:t>
            </a:r>
            <a:r>
              <a:rPr lang="pt-BR" sz="1100" dirty="0" smtClean="0"/>
              <a:t>.</a:t>
            </a:r>
          </a:p>
          <a:p>
            <a:pPr fontAlgn="base"/>
            <a:endParaRPr lang="pt-BR" sz="1100" dirty="0"/>
          </a:p>
          <a:p>
            <a:pPr fontAlgn="base"/>
            <a:r>
              <a:rPr lang="pt-BR" sz="1100" b="1" dirty="0"/>
              <a:t>Passo 5:</a:t>
            </a:r>
            <a:r>
              <a:rPr lang="pt-BR" sz="1100" dirty="0"/>
              <a:t> Corte os cogumelos em fatias finas</a:t>
            </a:r>
            <a:r>
              <a:rPr lang="pt-BR" sz="1100" dirty="0" smtClean="0"/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9816" y="764123"/>
            <a:ext cx="3222104" cy="3797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11560" y="351820"/>
            <a:ext cx="3231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Lobster" panose="02000506000000020003" pitchFamily="2" charset="0"/>
              </a:rPr>
              <a:t>Panqueca de Inhame </a:t>
            </a:r>
            <a:r>
              <a:rPr lang="pt-BR" sz="2400" dirty="0" smtClean="0">
                <a:solidFill>
                  <a:schemeClr val="bg1"/>
                </a:solidFill>
                <a:latin typeface="Lobster" panose="02000506000000020003" pitchFamily="2" charset="0"/>
              </a:rPr>
              <a:t>   com </a:t>
            </a:r>
            <a:r>
              <a:rPr lang="pt-BR" sz="2400" dirty="0">
                <a:solidFill>
                  <a:schemeClr val="bg1"/>
                </a:solidFill>
                <a:latin typeface="Lobster" panose="02000506000000020003" pitchFamily="2" charset="0"/>
              </a:rPr>
              <a:t>Ragu de Cogumelos</a:t>
            </a:r>
            <a:endParaRPr lang="it-IT" sz="2400" dirty="0" smtClean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pic>
        <p:nvPicPr>
          <p:cNvPr id="5122" name="Picture 2" descr="http://homechefs.com.br/assinantes/wp-content/uploads/Receita-5-Panqueca-de-inhame-com-ragu-de-cogumelos-1024x5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4"/>
          <a:stretch/>
        </p:blipFill>
        <p:spPr bwMode="auto">
          <a:xfrm rot="232522">
            <a:off x="4695200" y="4153580"/>
            <a:ext cx="359486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01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044019">
            <a:off x="148652" y="370475"/>
            <a:ext cx="3343000" cy="6408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 rot="21044019">
            <a:off x="353533" y="397234"/>
            <a:ext cx="323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Lobster" panose="02000506000000020003" pitchFamily="2" charset="0"/>
              </a:rPr>
              <a:t>Linhas de Cardápios</a:t>
            </a:r>
            <a:endParaRPr lang="pt-BR" sz="2800" dirty="0">
              <a:solidFill>
                <a:schemeClr val="bg1"/>
              </a:solidFill>
              <a:latin typeface="Lobster" panose="02000506000000020003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21519" y="4121785"/>
            <a:ext cx="6778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Você quer uma alimentação vegetariana com receitas criativas e muito saborosas que não incluem nenhum ingrediente de origem animal? Nós temos. Você busca os diversos benefícios da dieta </a:t>
            </a:r>
            <a:r>
              <a:rPr lang="pt-BR" sz="1500" dirty="0" err="1"/>
              <a:t>vegana</a:t>
            </a:r>
            <a:r>
              <a:rPr lang="pt-BR" sz="1500" dirty="0"/>
              <a:t> sem abrir mão de comer bem e conhecer preparos que utilizam alimentos de uma forma inovadora? O Cardápio Inteligente </a:t>
            </a:r>
            <a:r>
              <a:rPr lang="pt-BR" sz="1500" dirty="0" err="1"/>
              <a:t>Vegano</a:t>
            </a:r>
            <a:r>
              <a:rPr lang="pt-BR" sz="1500" dirty="0"/>
              <a:t> é ideal para você e também para quem tem intolerância à lactose, pois não utiliza leite e nem seus derivados nas receitas.</a:t>
            </a:r>
            <a:endParaRPr lang="pt-BR" sz="1500" b="1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31640" y="5714092"/>
            <a:ext cx="6656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  <a:latin typeface="Lobster" panose="02000506000000020003" pitchFamily="2" charset="0"/>
              </a:rPr>
              <a:t>     Exemplo</a:t>
            </a:r>
            <a:r>
              <a:rPr lang="pt-BR" sz="2800" dirty="0" smtClean="0">
                <a:solidFill>
                  <a:srgbClr val="C00000"/>
                </a:solidFill>
                <a:latin typeface="Lobster" panose="02000506000000020003" pitchFamily="2" charset="0"/>
              </a:rPr>
              <a:t>: Batata Suíça</a:t>
            </a:r>
            <a:endParaRPr lang="pt-BR" sz="2800" dirty="0">
              <a:solidFill>
                <a:srgbClr val="C00000"/>
              </a:solidFill>
              <a:latin typeface="Lobster" panose="02000506000000020003" pitchFamily="2" charset="0"/>
            </a:endParaRPr>
          </a:p>
        </p:txBody>
      </p:sp>
      <p:pic>
        <p:nvPicPr>
          <p:cNvPr id="9" name="Picture 10" descr="http://homechefs.com.br/wp-content/uploads/cardapio-inteligente-veg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19" y="1307155"/>
            <a:ext cx="6656522" cy="26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941</Words>
  <Application>Microsoft Office PowerPoint</Application>
  <PresentationFormat>Apresentação na tela (4:3)</PresentationFormat>
  <Paragraphs>216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Alexandre-PC</dc:creator>
  <cp:lastModifiedBy>Alexandre-PC</cp:lastModifiedBy>
  <cp:revision>26</cp:revision>
  <dcterms:created xsi:type="dcterms:W3CDTF">2017-03-29T15:33:15Z</dcterms:created>
  <dcterms:modified xsi:type="dcterms:W3CDTF">2017-06-29T14:01:20Z</dcterms:modified>
</cp:coreProperties>
</file>